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644" r:id="rId2"/>
    <p:sldId id="3710" r:id="rId3"/>
    <p:sldId id="3646" r:id="rId4"/>
    <p:sldId id="3647" r:id="rId5"/>
    <p:sldId id="3648" r:id="rId6"/>
    <p:sldId id="3653" r:id="rId7"/>
    <p:sldId id="3654" r:id="rId8"/>
    <p:sldId id="3656" r:id="rId9"/>
    <p:sldId id="3657" r:id="rId10"/>
    <p:sldId id="3658" r:id="rId11"/>
    <p:sldId id="3660" r:id="rId12"/>
    <p:sldId id="3661" r:id="rId13"/>
    <p:sldId id="3662" r:id="rId14"/>
    <p:sldId id="3663" r:id="rId15"/>
    <p:sldId id="3664" r:id="rId16"/>
    <p:sldId id="3665" r:id="rId17"/>
    <p:sldId id="3666" r:id="rId18"/>
    <p:sldId id="3667" r:id="rId19"/>
    <p:sldId id="3668" r:id="rId20"/>
    <p:sldId id="3670" r:id="rId21"/>
    <p:sldId id="3671" r:id="rId22"/>
    <p:sldId id="3672" r:id="rId23"/>
    <p:sldId id="3673" r:id="rId24"/>
    <p:sldId id="3674" r:id="rId25"/>
    <p:sldId id="3675" r:id="rId26"/>
    <p:sldId id="3712" r:id="rId27"/>
    <p:sldId id="3676" r:id="rId28"/>
    <p:sldId id="3677" r:id="rId29"/>
    <p:sldId id="3678" r:id="rId30"/>
    <p:sldId id="3679" r:id="rId31"/>
    <p:sldId id="3680" r:id="rId32"/>
    <p:sldId id="3681" r:id="rId33"/>
    <p:sldId id="3682" r:id="rId34"/>
    <p:sldId id="3716" r:id="rId35"/>
    <p:sldId id="3683" r:id="rId36"/>
    <p:sldId id="3715" r:id="rId37"/>
    <p:sldId id="3684" r:id="rId38"/>
    <p:sldId id="3685" r:id="rId39"/>
    <p:sldId id="3686" r:id="rId40"/>
    <p:sldId id="3687" r:id="rId41"/>
    <p:sldId id="3688" r:id="rId42"/>
    <p:sldId id="3689" r:id="rId43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94075" autoAdjust="0"/>
  </p:normalViewPr>
  <p:slideViewPr>
    <p:cSldViewPr snapToGrid="0" showGuides="1">
      <p:cViewPr varScale="1">
        <p:scale>
          <a:sx n="70" d="100"/>
          <a:sy n="70" d="100"/>
        </p:scale>
        <p:origin x="648" y="66"/>
      </p:cViewPr>
      <p:guideLst>
        <p:guide orient="horz" pos="43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CD0A3C-D579-4B9B-8A6F-E59A0AC0334C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11-04-2025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  <a:t>‹#›</a:t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768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IN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  <a:t>1</a:t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73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313" y="69850"/>
            <a:ext cx="1201737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138" y="1449388"/>
            <a:ext cx="12028488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138" y="1397000"/>
            <a:ext cx="12028488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38" y="2976563"/>
            <a:ext cx="12028488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27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779FD8-D061-4038-9A72-3A5565CC75A9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0"/>
            <a:ext cx="7416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084" y="69755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2075" y="2376488"/>
            <a:ext cx="1201896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075" y="2341563"/>
            <a:ext cx="12018963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88" y="2468563"/>
            <a:ext cx="12020550" cy="460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22C788-96BA-47E8-8380-28D141626B28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4" name="Rounded Rectangle 10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4D26D-C9CA-44AC-B930-08361E6336FB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90488" y="4683125"/>
            <a:ext cx="12009438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075" y="4649788"/>
            <a:ext cx="12007850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075" y="4773613"/>
            <a:ext cx="12007850" cy="492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5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2719FF-654A-468A-B680-D60373DFDADD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bIns="91440" anchor="b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2"/>
          <p:cNvSpPr>
            <a:spLocks noGrp="1"/>
          </p:cNvSpPr>
          <p:nvPr>
            <p:ph type="subTitle" idx="1"/>
          </p:nvPr>
        </p:nvSpPr>
        <p:spPr>
          <a:xfrm>
            <a:off x="171133" y="5118418"/>
            <a:ext cx="11760200" cy="16002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IN" altLang="en-US" kern="1200" dirty="0">
                <a:latin typeface="+mn-lt"/>
                <a:ea typeface="+mn-ea"/>
                <a:cs typeface="+mn-cs"/>
              </a:rPr>
              <a:t>	</a:t>
            </a:r>
          </a:p>
          <a:p>
            <a:pPr eaLnBrk="1" hangingPunct="1">
              <a:buSzPct val="85000"/>
            </a:pPr>
            <a:r>
              <a:rPr lang="en-IN" altLang="en-US" sz="3200" kern="1200" dirty="0">
                <a:latin typeface="+mn-lt"/>
                <a:ea typeface="+mn-ea"/>
                <a:cs typeface="+mn-cs"/>
              </a:rPr>
              <a:t>	</a:t>
            </a:r>
            <a:r>
              <a:rPr lang="en-IN" altLang="en-US" sz="3200" b="1" kern="1200" dirty="0">
                <a:latin typeface="+mn-lt"/>
                <a:ea typeface="+mn-ea"/>
                <a:cs typeface="+mn-cs"/>
              </a:rPr>
              <a:t>  Prof.(</a:t>
            </a:r>
            <a:r>
              <a:rPr lang="en-US" altLang="en-US" sz="3200" b="1" kern="1200" dirty="0">
                <a:latin typeface="+mn-lt"/>
                <a:ea typeface="+mn-ea"/>
                <a:cs typeface="+mn-cs"/>
              </a:rPr>
              <a:t>Dr.)  Rabindranath Bera  (Professor, IIIT,  KALYANI)</a:t>
            </a: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E-mail: rbera@iiitkalyani.ac.in;    Mobile :  9475513358</a:t>
            </a: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I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267" name="TextBox 5"/>
          <p:cNvSpPr txBox="1"/>
          <p:nvPr/>
        </p:nvSpPr>
        <p:spPr>
          <a:xfrm>
            <a:off x="28258" y="171450"/>
            <a:ext cx="5674995" cy="9036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Title:   </a:t>
            </a:r>
            <a:r>
              <a:rPr lang="en-US" altLang="en-US" sz="2400" b="1">
                <a:solidFill>
                  <a:srgbClr val="002060"/>
                </a:solidFill>
                <a:sym typeface="+mn-ea"/>
              </a:rPr>
              <a:t>5G and Wireless Technology  </a:t>
            </a:r>
            <a:endParaRPr lang="en-US" altLang="en-US" sz="2400" b="1">
              <a:solidFill>
                <a:srgbClr val="002060"/>
              </a:solidFill>
            </a:endParaRPr>
          </a:p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Code : ECE829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8" name="TextBox 6"/>
          <p:cNvSpPr txBox="1"/>
          <p:nvPr/>
        </p:nvSpPr>
        <p:spPr>
          <a:xfrm>
            <a:off x="7343464" y="-317"/>
            <a:ext cx="315150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CLASS </a:t>
            </a:r>
            <a:r>
              <a:rPr lang="en-US" altLang="en-US" sz="2400" dirty="0" smtClean="0">
                <a:cs typeface="Arial" panose="020B0604020202020204" pitchFamily="34" charset="0"/>
              </a:rPr>
              <a:t>23</a:t>
            </a:r>
          </a:p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Dated  3</a:t>
            </a:r>
            <a:r>
              <a:rPr lang="en-US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April ,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161311" y="2712939"/>
            <a:ext cx="124250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SzPct val="85000"/>
              <a:buFont typeface="Wingdings" panose="05000000000000000000" charset="0"/>
            </a:pPr>
            <a:r>
              <a:rPr lang="en-US" sz="2800" dirty="0" smtClean="0">
                <a:solidFill>
                  <a:srgbClr val="FF0000"/>
                </a:solidFill>
                <a:sym typeface="+mn-ea"/>
              </a:rPr>
              <a:t>5G Waveform :  OFDM, FBMC </a:t>
            </a:r>
            <a:endParaRPr lang="en-US" sz="2800" dirty="0">
              <a:sym typeface="+mn-ea"/>
            </a:endParaRPr>
          </a:p>
        </p:txBody>
      </p:sp>
      <p:sp>
        <p:nvSpPr>
          <p:cNvPr id="6" name="Text Box 2"/>
          <p:cNvSpPr txBox="1"/>
          <p:nvPr/>
        </p:nvSpPr>
        <p:spPr>
          <a:xfrm>
            <a:off x="171450" y="1119505"/>
            <a:ext cx="9559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4000" dirty="0"/>
              <a:t>MODULE  1</a:t>
            </a:r>
            <a:r>
              <a:rPr lang="en-US" altLang="en-US" sz="4000" dirty="0" smtClean="0"/>
              <a:t> </a:t>
            </a:r>
            <a:r>
              <a:rPr lang="en-US" altLang="en-US" sz="4000" dirty="0"/>
              <a:t>of the Syllabus:- 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391" y="146184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 smtClean="0">
                <a:solidFill>
                  <a:srgbClr val="FF0000"/>
                </a:solidFill>
              </a:rPr>
              <a:t>Frequency Selective Fading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13" y="632526"/>
            <a:ext cx="11487955" cy="4580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54545"/>
            <a:ext cx="11839576" cy="5666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44698"/>
            <a:ext cx="11839575" cy="54845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41668"/>
            <a:ext cx="11839576" cy="578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80304"/>
            <a:ext cx="11839576" cy="5769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 smtClean="0">
                <a:solidFill>
                  <a:srgbClr val="FF0000"/>
                </a:solidFill>
              </a:rPr>
              <a:t>Orthogonal Subcarriers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" y="1416049"/>
            <a:ext cx="11423561" cy="446959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00034"/>
            <a:ext cx="10515600" cy="1076929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Orthogonal subcarrier generation</a:t>
            </a: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28789"/>
            <a:ext cx="11839575" cy="4447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67426"/>
            <a:ext cx="11839576" cy="5653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152"/>
            <a:ext cx="10515600" cy="6086811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In OFDM, different symbols are transmitted on different frequencies, rather than at different times.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Therefore, we must control inter-carrier-interference (ICI) in the frequency domain as well as ISI in time domain.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A rectangular time domain pulse has zero crossing in the frequency domain at the multiples of 1/T Hz, where T is the length of the pulse.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FF"/>
                </a:solidFill>
              </a:rPr>
              <a:t>Thus the carriers are chosen to be placed at 1/T Hz separation to avoid ICI.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The process of generating a time domain signal from its </a:t>
            </a:r>
            <a:r>
              <a:rPr lang="en-US" dirty="0" err="1" smtClean="0">
                <a:solidFill>
                  <a:srgbClr val="FF0000"/>
                </a:solidFill>
              </a:rPr>
              <a:t>frequesncy</a:t>
            </a:r>
            <a:r>
              <a:rPr lang="en-US" dirty="0" smtClean="0">
                <a:solidFill>
                  <a:srgbClr val="FF0000"/>
                </a:solidFill>
              </a:rPr>
              <a:t> domain description is referred to as Inverse Fourier Transform (IFT).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FF"/>
                </a:solidFill>
              </a:rPr>
              <a:t>Additionally, an Inverse Discrete </a:t>
            </a:r>
            <a:r>
              <a:rPr lang="en-US" dirty="0">
                <a:solidFill>
                  <a:srgbClr val="0000FF"/>
                </a:solidFill>
              </a:rPr>
              <a:t>Fourier Transform </a:t>
            </a:r>
            <a:r>
              <a:rPr lang="en-US" dirty="0" smtClean="0">
                <a:solidFill>
                  <a:srgbClr val="0000FF"/>
                </a:solidFill>
              </a:rPr>
              <a:t>(IDFT) produces a set of tones with the desired frequency spacing to achieve the </a:t>
            </a:r>
            <a:r>
              <a:rPr lang="en-US" dirty="0" err="1" smtClean="0">
                <a:solidFill>
                  <a:srgbClr val="0000FF"/>
                </a:solidFill>
              </a:rPr>
              <a:t>orthogonality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 smtClean="0">
                <a:solidFill>
                  <a:srgbClr val="FF0000"/>
                </a:solidFill>
              </a:rPr>
              <a:t>Spectral Efficiency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0" y="1197735"/>
            <a:ext cx="11423560" cy="4778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76" y="3143786"/>
            <a:ext cx="11546006" cy="1143000"/>
          </a:xfrm>
        </p:spPr>
        <p:txBody>
          <a:bodyPr/>
          <a:lstStyle/>
          <a:p>
            <a:r>
              <a:rPr lang="en-US" u="sng" dirty="0">
                <a:solidFill>
                  <a:srgbClr val="FF0000"/>
                </a:solidFill>
              </a:rPr>
              <a:t>5G Waveform :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OFDM </a:t>
            </a:r>
            <a:r>
              <a:rPr lang="en-US" dirty="0"/>
              <a:t>( Orthogonal Frequency Division Multiplexing)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FBMC (Filter Bank Multi Carrier) 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03031"/>
            <a:ext cx="11839576" cy="56290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 smtClean="0">
                <a:solidFill>
                  <a:srgbClr val="FF0000"/>
                </a:solidFill>
              </a:rPr>
              <a:t>OFDM </a:t>
            </a:r>
            <a:r>
              <a:rPr lang="en-IN" b="1" dirty="0" err="1" smtClean="0">
                <a:solidFill>
                  <a:srgbClr val="FF0000"/>
                </a:solidFill>
              </a:rPr>
              <a:t>Tx</a:t>
            </a:r>
            <a:r>
              <a:rPr lang="en-IN" b="1" dirty="0" smtClean="0">
                <a:solidFill>
                  <a:srgbClr val="FF0000"/>
                </a:solidFill>
              </a:rPr>
              <a:t>-RX Block Diagram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965200"/>
            <a:ext cx="11475075" cy="490756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24187" y="797720"/>
            <a:ext cx="6149578" cy="328017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R="321310" algn="ctr">
              <a:spcAft>
                <a:spcPts val="2360"/>
              </a:spcAft>
            </a:pP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Presentation on</a:t>
            </a:r>
          </a:p>
          <a:p>
            <a:pPr>
              <a:spcAft>
                <a:spcPts val="1840"/>
              </a:spcAft>
            </a:pPr>
            <a:r>
              <a:rPr lang="en-US" sz="6000" spc="-188" dirty="0">
                <a:solidFill>
                  <a:srgbClr val="F95622"/>
                </a:solidFill>
                <a:latin typeface="Georgia" panose="02040502050405020303"/>
              </a:rPr>
              <a:t>MULTICARRIER</a:t>
            </a:r>
          </a:p>
          <a:p>
            <a:pPr marR="353060" algn="r">
              <a:spcAft>
                <a:spcPts val="1840"/>
              </a:spcAft>
            </a:pPr>
            <a:r>
              <a:rPr lang="en-US" sz="6000" spc="-188" dirty="0">
                <a:solidFill>
                  <a:srgbClr val="F95622"/>
                </a:solidFill>
                <a:latin typeface="Georgia" panose="02040502050405020303"/>
              </a:rPr>
              <a:t>MODULATION</a:t>
            </a:r>
          </a:p>
          <a:p>
            <a:pPr algn="r">
              <a:spcAft>
                <a:spcPts val="5250"/>
              </a:spcAft>
            </a:pPr>
            <a:r>
              <a:rPr lang="en-US" sz="5300" b="1" spc="-125" dirty="0">
                <a:solidFill>
                  <a:srgbClr val="F95622"/>
                </a:solidFill>
                <a:latin typeface="Georgia" panose="02040502050405020303"/>
              </a:rPr>
              <a:t>OFDM </a:t>
            </a:r>
            <a:r>
              <a:rPr lang="en-US" sz="5300" b="1" spc="-125" dirty="0">
                <a:solidFill>
                  <a:srgbClr val="4182EC"/>
                </a:solidFill>
                <a:latin typeface="Georgia" panose="02040502050405020303"/>
              </a:rPr>
              <a:t>— </a:t>
            </a:r>
            <a:r>
              <a:rPr lang="en-US" sz="5300" b="1" spc="-125" dirty="0">
                <a:solidFill>
                  <a:srgbClr val="F95622"/>
                </a:solidFill>
                <a:latin typeface="Georgia" panose="02040502050405020303"/>
              </a:rPr>
              <a:t>FBMC</a:t>
            </a:r>
          </a:p>
        </p:txBody>
      </p:sp>
      <p:sp>
        <p:nvSpPr>
          <p:cNvPr id="3" name="Rectangle 2"/>
          <p:cNvSpPr/>
          <p:nvPr/>
        </p:nvSpPr>
        <p:spPr>
          <a:xfrm>
            <a:off x="2018109" y="5018485"/>
            <a:ext cx="7500938" cy="141089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860"/>
              </a:lnSpc>
              <a:spcBef>
                <a:spcPts val="5250"/>
              </a:spcBef>
            </a:pPr>
            <a:endParaRPr lang="en-US" sz="2100" dirty="0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5313" y="756047"/>
            <a:ext cx="5637609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spcAft>
                <a:spcPts val="6300"/>
              </a:spcAft>
            </a:pP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Presentation 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1833562" y="2351484"/>
            <a:ext cx="5530453" cy="3309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spcBef>
                <a:spcPts val="6300"/>
              </a:spcBef>
              <a:spcAft>
                <a:spcPts val="790"/>
              </a:spcAft>
            </a:pPr>
            <a:r>
              <a:rPr lang="en-US" sz="2100" dirty="0">
                <a:latin typeface="Arial" panose="020B0604020202020204"/>
              </a:rPr>
              <a:t>□    Multicarrier Modulation</a:t>
            </a:r>
          </a:p>
          <a:p>
            <a:pPr algn="just">
              <a:spcAft>
                <a:spcPts val="790"/>
              </a:spcAft>
            </a:pPr>
            <a:r>
              <a:rPr lang="en-US" sz="2100" dirty="0">
                <a:latin typeface="Arial" panose="020B0604020202020204"/>
              </a:rPr>
              <a:t>□    OFDM</a:t>
            </a:r>
          </a:p>
          <a:p>
            <a:pPr marL="666750" algn="just">
              <a:spcAft>
                <a:spcPts val="790"/>
              </a:spcAft>
            </a:pPr>
            <a:r>
              <a:rPr lang="en-US" sz="1600" dirty="0">
                <a:latin typeface="Arial" panose="020B0604020202020204"/>
              </a:rPr>
              <a:t>□    Introduction</a:t>
            </a:r>
          </a:p>
          <a:p>
            <a:pPr marL="666750" algn="just">
              <a:spcAft>
                <a:spcPts val="790"/>
              </a:spcAft>
            </a:pPr>
            <a:r>
              <a:rPr lang="en-US" sz="1600" dirty="0">
                <a:latin typeface="Arial" panose="020B0604020202020204"/>
              </a:rPr>
              <a:t>□    System model</a:t>
            </a:r>
          </a:p>
          <a:p>
            <a:pPr algn="just">
              <a:lnSpc>
                <a:spcPts val="2675"/>
              </a:lnSpc>
            </a:pPr>
            <a:r>
              <a:rPr lang="en-US" sz="2100" dirty="0">
                <a:latin typeface="Arial" panose="020B0604020202020204"/>
              </a:rPr>
              <a:t>□    FBMC</a:t>
            </a:r>
          </a:p>
          <a:p>
            <a:pPr marL="666750" algn="just">
              <a:lnSpc>
                <a:spcPts val="2675"/>
              </a:lnSpc>
            </a:pPr>
            <a:r>
              <a:rPr lang="en-US" sz="1600" dirty="0">
                <a:latin typeface="Arial" panose="020B0604020202020204"/>
              </a:rPr>
              <a:t>□    Introduction</a:t>
            </a:r>
          </a:p>
          <a:p>
            <a:pPr marL="666750" algn="just">
              <a:lnSpc>
                <a:spcPts val="2675"/>
              </a:lnSpc>
            </a:pPr>
            <a:r>
              <a:rPr lang="en-US" sz="1600" dirty="0">
                <a:latin typeface="Arial" panose="020B0604020202020204"/>
              </a:rPr>
              <a:t>□    System model</a:t>
            </a:r>
          </a:p>
          <a:p>
            <a:pPr algn="just">
              <a:spcAft>
                <a:spcPts val="790"/>
              </a:spcAft>
            </a:pPr>
            <a:r>
              <a:rPr lang="en-US" sz="2100" dirty="0">
                <a:latin typeface="Arial" panose="020B0604020202020204"/>
              </a:rPr>
              <a:t>□    Comparison between OFDM </a:t>
            </a:r>
            <a:r>
              <a:rPr lang="en-US" sz="2100" dirty="0" err="1">
                <a:latin typeface="Arial" panose="020B0604020202020204"/>
              </a:rPr>
              <a:t>vs</a:t>
            </a:r>
            <a:r>
              <a:rPr lang="en-US" sz="2100" dirty="0">
                <a:latin typeface="Arial" panose="020B0604020202020204"/>
              </a:rPr>
              <a:t> FBMC</a:t>
            </a:r>
          </a:p>
          <a:p>
            <a:pPr algn="just"/>
            <a:r>
              <a:rPr lang="en-US" sz="2100" dirty="0">
                <a:latin typeface="Arial" panose="020B0604020202020204"/>
              </a:rPr>
              <a:t>□    Conclusion &amp; Research Scopes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360" y="571500"/>
            <a:ext cx="6697266" cy="45839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spcAft>
                <a:spcPts val="4200"/>
              </a:spcAft>
            </a:pP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Multicarrier modulation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2071688" y="1785937"/>
            <a:ext cx="8203406" cy="23574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70535" indent="-444500">
              <a:lnSpc>
                <a:spcPts val="3280"/>
              </a:lnSpc>
              <a:spcBef>
                <a:spcPts val="4200"/>
              </a:spcBef>
              <a:spcAft>
                <a:spcPts val="2100"/>
              </a:spcAft>
            </a:pPr>
            <a:r>
              <a:rPr lang="en-US" sz="2100" dirty="0">
                <a:latin typeface="Arial" panose="020B0604020202020204"/>
              </a:rPr>
              <a:t>•    Originally MCM required the use of several channels that were separated from each other by the use of steep sided filters of they were close spaced.</a:t>
            </a:r>
          </a:p>
          <a:p>
            <a:pPr marL="470535" indent="-444500">
              <a:lnSpc>
                <a:spcPts val="3280"/>
              </a:lnSpc>
            </a:pPr>
            <a:r>
              <a:rPr lang="en-US" sz="2100" dirty="0">
                <a:latin typeface="Arial" panose="020B0604020202020204"/>
              </a:rPr>
              <a:t>•    In this way, interference from the different channels could be eliminated.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8507016" y="6054328"/>
            <a:ext cx="767954" cy="20836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Frequency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65277" y="2274838"/>
            <a:ext cx="86117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FBMC:</a:t>
            </a:r>
          </a:p>
          <a:p>
            <a:r>
              <a:rPr lang="en-IN" dirty="0"/>
              <a:t>FBMC is a multicarrier modulation technique that utilizes filter banks to achieve high spectral efficiency and robustness against inter-carrier interference (ICI). </a:t>
            </a:r>
          </a:p>
          <a:p>
            <a:r>
              <a:rPr lang="en-IN" dirty="0"/>
              <a:t>IOTA:</a:t>
            </a:r>
          </a:p>
          <a:p>
            <a:r>
              <a:rPr lang="en-IN" dirty="0"/>
              <a:t>IOTA is a pulse-shaping algorithm used in FBMC systems to improve the system's performance, especially in scenarios with high delay spread.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921" y="744141"/>
            <a:ext cx="1803798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</a:t>
            </a:r>
          </a:p>
        </p:txBody>
      </p:sp>
      <p:sp>
        <p:nvSpPr>
          <p:cNvPr id="3" name="Rectangle 2"/>
          <p:cNvSpPr/>
          <p:nvPr/>
        </p:nvSpPr>
        <p:spPr>
          <a:xfrm>
            <a:off x="559594" y="1899047"/>
            <a:ext cx="10221515" cy="18692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5765"/>
              </a:lnSpc>
            </a:pPr>
            <a:r>
              <a:rPr lang="en-US" sz="3000" b="1" dirty="0">
                <a:solidFill>
                  <a:srgbClr val="4182EC"/>
                </a:solidFill>
                <a:latin typeface="Arial" panose="020B0604020202020204"/>
              </a:rPr>
              <a:t>Orthogonal frequency-division multiplexing is a method of encoding digital data on multiple carrier frequencies</a:t>
            </a:r>
          </a:p>
          <a:p>
            <a:pPr marL="1889125">
              <a:lnSpc>
                <a:spcPts val="5765"/>
              </a:lnSpc>
            </a:pPr>
            <a:r>
              <a:rPr lang="en-US" sz="3000" b="1" dirty="0">
                <a:solidFill>
                  <a:srgbClr val="4182EC"/>
                </a:solidFill>
                <a:latin typeface="Arial" panose="020B0604020202020204"/>
              </a:rPr>
              <a:t>which are orthogonal to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921" y="744141"/>
            <a:ext cx="1803798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</a:t>
            </a:r>
          </a:p>
        </p:txBody>
      </p:sp>
      <p:sp>
        <p:nvSpPr>
          <p:cNvPr id="3" name="Rectangle 2"/>
          <p:cNvSpPr/>
          <p:nvPr/>
        </p:nvSpPr>
        <p:spPr>
          <a:xfrm>
            <a:off x="523876" y="1738313"/>
            <a:ext cx="11037094" cy="32325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spcAft>
                <a:spcPts val="2360"/>
              </a:spcAft>
            </a:pPr>
            <a:r>
              <a:rPr lang="en-US" sz="2100" dirty="0">
                <a:latin typeface="Arial" panose="020B0604020202020204"/>
              </a:rPr>
              <a:t>•    With fast data transmissions, line noise and other interference frequently occurs.</a:t>
            </a:r>
          </a:p>
          <a:p>
            <a:pPr algn="just">
              <a:spcAft>
                <a:spcPts val="2360"/>
              </a:spcAft>
            </a:pPr>
            <a:r>
              <a:rPr lang="en-US" sz="2100" dirty="0">
                <a:latin typeface="Arial" panose="020B0604020202020204"/>
              </a:rPr>
              <a:t>•    There will usually be much less interference when data is sent at a slow rate.</a:t>
            </a:r>
          </a:p>
          <a:p>
            <a:pPr marL="396875" indent="-396875">
              <a:lnSpc>
                <a:spcPts val="3280"/>
              </a:lnSpc>
              <a:spcAft>
                <a:spcPts val="1315"/>
              </a:spcAft>
            </a:pPr>
            <a:r>
              <a:rPr lang="en-US" sz="2100" dirty="0">
                <a:latin typeface="Arial" panose="020B0604020202020204"/>
              </a:rPr>
              <a:t>•    The idea is to send many small pieces of data at the same time, which are later to be combined into a single unit.</a:t>
            </a:r>
          </a:p>
          <a:p>
            <a:pPr marL="396875" indent="-396875">
              <a:lnSpc>
                <a:spcPts val="3375"/>
              </a:lnSpc>
            </a:pPr>
            <a:r>
              <a:rPr lang="en-US" sz="2100" dirty="0">
                <a:latin typeface="Arial" panose="020B0604020202020204"/>
              </a:rPr>
              <a:t>•    In the case of OFDM, data is broken into many subcarrier streams (up to 52) and then multiplexed into one individual data stream.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734" y="3036095"/>
            <a:ext cx="6167438" cy="26312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921" y="744141"/>
            <a:ext cx="1803798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</a:t>
            </a:r>
          </a:p>
        </p:txBody>
      </p:sp>
      <p:sp>
        <p:nvSpPr>
          <p:cNvPr id="4" name="Rectangle 3"/>
          <p:cNvSpPr/>
          <p:nvPr/>
        </p:nvSpPr>
        <p:spPr>
          <a:xfrm>
            <a:off x="690563" y="1535906"/>
            <a:ext cx="10602515" cy="12680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just">
              <a:lnSpc>
                <a:spcPts val="2625"/>
              </a:lnSpc>
            </a:pPr>
            <a:r>
              <a:rPr lang="en-US" sz="1600" dirty="0">
                <a:latin typeface="Arial" panose="020B0604020202020204"/>
              </a:rPr>
              <a:t>• OFDM uses processing power within the    • Closely spaced subcarriers overlap,</a:t>
            </a:r>
          </a:p>
          <a:p>
            <a:pPr marL="484505" algn="just">
              <a:lnSpc>
                <a:spcPts val="2625"/>
              </a:lnSpc>
            </a:pPr>
            <a:r>
              <a:rPr lang="en-US" sz="1600" dirty="0">
                <a:latin typeface="Arial" panose="020B0604020202020204"/>
              </a:rPr>
              <a:t>receiver and </a:t>
            </a:r>
            <a:r>
              <a:rPr lang="en-US" sz="1600" dirty="0" err="1">
                <a:latin typeface="Arial" panose="020B0604020202020204"/>
              </a:rPr>
              <a:t>orthogonality</a:t>
            </a:r>
            <a:r>
              <a:rPr lang="en-US" sz="1600" dirty="0">
                <a:latin typeface="Arial" panose="020B0604020202020204"/>
              </a:rPr>
              <a:t> between the    Subcarrier nulls correspond to peaks of</a:t>
            </a:r>
          </a:p>
          <a:p>
            <a:pPr marL="484505" algn="just">
              <a:lnSpc>
                <a:spcPts val="2625"/>
              </a:lnSpc>
            </a:pPr>
            <a:r>
              <a:rPr lang="en-US" sz="1600" dirty="0">
                <a:latin typeface="Arial" panose="020B0604020202020204"/>
              </a:rPr>
              <a:t>carriers to ensure no interference was    adjacent subcarriers for zero ICI</a:t>
            </a:r>
          </a:p>
          <a:p>
            <a:pPr marL="484505" algn="just">
              <a:lnSpc>
                <a:spcPts val="2625"/>
              </a:lnSpc>
            </a:pPr>
            <a:r>
              <a:rPr lang="en-US" sz="1600" dirty="0">
                <a:latin typeface="Arial" panose="020B0604020202020204"/>
              </a:rPr>
              <a:t>present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690563" y="2839641"/>
            <a:ext cx="10602515" cy="19645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3460750"/>
            <a:r>
              <a:rPr lang="en-US" sz="1300" dirty="0">
                <a:latin typeface="Arial" panose="020B0604020202020204"/>
              </a:rPr>
              <a:t>Orthogonally spaced overlapping subcarriers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14687" y="5953125"/>
            <a:ext cx="5357813" cy="5476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250"/>
              </a:lnSpc>
              <a:spcBef>
                <a:spcPts val="1575"/>
              </a:spcBef>
            </a:pPr>
            <a:r>
              <a:rPr lang="en-US" sz="1600" dirty="0">
                <a:latin typeface="Arial" panose="020B0604020202020204"/>
              </a:rPr>
              <a:t>Receiver will receive far more data in the same time period than using other data delivery methods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99094" y="6393656"/>
            <a:ext cx="125015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>
                <a:solidFill>
                  <a:srgbClr val="FF0000"/>
                </a:solidFill>
              </a:rPr>
              <a:t>Outline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cap="all" dirty="0" smtClean="0">
                <a:solidFill>
                  <a:srgbClr val="FF0000"/>
                </a:solidFill>
              </a:rPr>
              <a:t>What is OFDM? [</a:t>
            </a:r>
            <a:r>
              <a:rPr lang="en-IN" b="1" dirty="0" smtClean="0">
                <a:solidFill>
                  <a:srgbClr val="FF0000"/>
                </a:solidFill>
              </a:rPr>
              <a:t>Orthogonal</a:t>
            </a:r>
            <a:r>
              <a:rPr lang="en-IN" b="1" dirty="0" smtClean="0"/>
              <a:t> </a:t>
            </a:r>
            <a:r>
              <a:rPr lang="en-IN" b="1" dirty="0" smtClean="0">
                <a:solidFill>
                  <a:srgbClr val="0000FF"/>
                </a:solidFill>
              </a:rPr>
              <a:t>Frequency Division Multiplexing]</a:t>
            </a:r>
            <a:endParaRPr lang="en-US" cap="all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OFDM WAVEFORM Uses in 5G ; </a:t>
            </a:r>
            <a:r>
              <a:rPr lang="en-US" cap="all" dirty="0" smtClean="0">
                <a:solidFill>
                  <a:srgbClr val="FF0000"/>
                </a:solidFill>
              </a:rPr>
              <a:t>COMMERCIAL AVAILABILITY in 5G SMARTPHONE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ADVANTAGES  of OFDM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DETAILS of OFDM 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FBMC ( Filter Bank Multi Carrier)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cap="all" dirty="0" smtClean="0">
                <a:solidFill>
                  <a:srgbClr val="00B050"/>
                </a:solidFill>
              </a:rPr>
              <a:t>NOMA ( Non Orthogonal multiple Access)</a:t>
            </a:r>
          </a:p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cap="all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70" y="2649140"/>
            <a:ext cx="10251281" cy="23514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922" y="744140"/>
            <a:ext cx="7060406" cy="145256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Aft>
                <a:spcPts val="790"/>
              </a:spcAft>
            </a:pP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 </a:t>
            </a:r>
            <a:r>
              <a:rPr lang="en-US" sz="4000" b="1" spc="-125" dirty="0" err="1">
                <a:solidFill>
                  <a:srgbClr val="F95622"/>
                </a:solidFill>
                <a:latin typeface="Georgia" panose="02040502050405020303"/>
              </a:rPr>
              <a:t>Tx</a:t>
            </a: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 - System Model</a:t>
            </a:r>
          </a:p>
          <a:p>
            <a:pPr algn="ctr">
              <a:lnSpc>
                <a:spcPts val="225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Inverse FFT</a:t>
            </a:r>
          </a:p>
          <a:p>
            <a:pPr marL="2024380">
              <a:lnSpc>
                <a:spcPts val="225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QAM/PSK gives output in complex</a:t>
            </a:r>
          </a:p>
          <a:p>
            <a:pPr algn="ctr">
              <a:lnSpc>
                <a:spcPts val="225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time domain samples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922" y="2220516"/>
            <a:ext cx="7060406" cy="36314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619375">
              <a:spcAft>
                <a:spcPts val="265"/>
              </a:spcAft>
            </a:pPr>
            <a:r>
              <a:rPr lang="en-US" sz="1100" dirty="0">
                <a:latin typeface="Arial" panose="020B0604020202020204"/>
              </a:rPr>
              <a:t>Constellation</a:t>
            </a:r>
          </a:p>
          <a:p>
            <a:pPr marL="2762250"/>
            <a:r>
              <a:rPr lang="en-US" sz="1100" dirty="0">
                <a:latin typeface="Arial" panose="020B0604020202020204"/>
              </a:rPr>
              <a:t>mapping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7745016" y="1708546"/>
            <a:ext cx="2726531" cy="85129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250"/>
              </a:lnSpc>
            </a:pP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Quadrature</a:t>
            </a: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 Mixing &amp; DAC=&gt;Sine and Cosines Modulated to </a:t>
            </a: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fc</a:t>
            </a:r>
            <a:endParaRPr lang="en-US" sz="2100" dirty="0">
              <a:solidFill>
                <a:srgbClr val="5182CE"/>
              </a:solidFill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88203" y="2917032"/>
            <a:ext cx="1458516" cy="67865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Transmitted</a:t>
            </a:r>
          </a:p>
          <a:p>
            <a:pPr marL="444500"/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signal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93141" y="6393656"/>
            <a:ext cx="130969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" y="2286000"/>
            <a:ext cx="11572875" cy="2476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7922" y="744140"/>
            <a:ext cx="7078266" cy="57745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 Rx - System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360" y="1375172"/>
            <a:ext cx="8489156" cy="8870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2110"/>
              </a:lnSpc>
            </a:pP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Quadrature</a:t>
            </a: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 </a:t>
            </a: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downmixing</a:t>
            </a: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 &amp;</a:t>
            </a:r>
          </a:p>
          <a:p>
            <a:pPr>
              <a:lnSpc>
                <a:spcPts val="211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" ADC=&gt;Sine and Cosines Sampled &amp;</a:t>
            </a:r>
          </a:p>
          <a:p>
            <a:pPr marL="889000" algn="just">
              <a:lnSpc>
                <a:spcPts val="211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demodulated    </a:t>
            </a: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digitised</a:t>
            </a: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    Symbol detection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4421" y="5083969"/>
            <a:ext cx="1827610" cy="8929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LPF</a:t>
            </a:r>
          </a:p>
          <a:p>
            <a:pPr algn="just">
              <a:lnSpc>
                <a:spcPts val="2720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To filter signals </a:t>
            </a: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Centred</a:t>
            </a: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 at 2fc</a:t>
            </a:r>
          </a:p>
        </p:txBody>
      </p:sp>
      <p:sp>
        <p:nvSpPr>
          <p:cNvPr id="6" name="Rectangle 5"/>
          <p:cNvSpPr/>
          <p:nvPr/>
        </p:nvSpPr>
        <p:spPr>
          <a:xfrm>
            <a:off x="5828109" y="5173265"/>
            <a:ext cx="2845594" cy="64293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2205"/>
              </a:lnSpc>
            </a:pPr>
            <a:r>
              <a:rPr lang="en-US" sz="2100" dirty="0">
                <a:solidFill>
                  <a:srgbClr val="5182CE"/>
                </a:solidFill>
                <a:latin typeface="Arial" panose="020B0604020202020204"/>
              </a:rPr>
              <a:t>Forward FFT Convert to </a:t>
            </a:r>
            <a:r>
              <a:rPr lang="en-US" sz="2100" dirty="0" err="1">
                <a:solidFill>
                  <a:srgbClr val="5182CE"/>
                </a:solidFill>
                <a:latin typeface="Arial" panose="020B0604020202020204"/>
              </a:rPr>
              <a:t>Freq.Domain</a:t>
            </a:r>
            <a:endParaRPr lang="en-US" sz="2100" dirty="0">
              <a:solidFill>
                <a:srgbClr val="5182CE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3875" y="744141"/>
            <a:ext cx="1738313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FBMC</a:t>
            </a:r>
          </a:p>
        </p:txBody>
      </p:sp>
      <p:sp>
        <p:nvSpPr>
          <p:cNvPr id="3" name="Rectangle 2"/>
          <p:cNvSpPr/>
          <p:nvPr/>
        </p:nvSpPr>
        <p:spPr>
          <a:xfrm>
            <a:off x="809626" y="1779984"/>
            <a:ext cx="10733484" cy="37623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4405"/>
              </a:lnSpc>
              <a:spcAft>
                <a:spcPts val="2890"/>
              </a:spcAft>
            </a:pPr>
            <a:r>
              <a:rPr lang="en-US" sz="3100" dirty="0">
                <a:solidFill>
                  <a:srgbClr val="4182EC"/>
                </a:solidFill>
                <a:latin typeface="Arial" panose="020B0604020202020204"/>
              </a:rPr>
              <a:t>Filter Bank Multi-Carrier Modulation are evolved form of </a:t>
            </a:r>
            <a:r>
              <a:rPr lang="en-US" sz="3100" dirty="0" err="1">
                <a:solidFill>
                  <a:srgbClr val="4182EC"/>
                </a:solidFill>
                <a:latin typeface="Arial" panose="020B0604020202020204"/>
              </a:rPr>
              <a:t>subband</a:t>
            </a:r>
            <a:r>
              <a:rPr lang="en-US" sz="3100" dirty="0">
                <a:solidFill>
                  <a:srgbClr val="4182EC"/>
                </a:solidFill>
                <a:latin typeface="Arial" panose="020B0604020202020204"/>
              </a:rPr>
              <a:t> processing, harnessing the key advantages of original efficient </a:t>
            </a:r>
            <a:r>
              <a:rPr lang="en-US" sz="3100" dirty="0" err="1">
                <a:solidFill>
                  <a:srgbClr val="4182EC"/>
                </a:solidFill>
                <a:latin typeface="Arial" panose="020B0604020202020204"/>
              </a:rPr>
              <a:t>subband</a:t>
            </a:r>
            <a:r>
              <a:rPr lang="en-US" sz="3100" dirty="0">
                <a:solidFill>
                  <a:srgbClr val="4182EC"/>
                </a:solidFill>
                <a:latin typeface="Arial" panose="020B0604020202020204"/>
              </a:rPr>
              <a:t> processing based on Fast Fourier Transform and addressing some of OFDM’s shortcomings at the cost of increased implementation complexity</a:t>
            </a:r>
            <a:r>
              <a:rPr lang="en-US" sz="3100" dirty="0" smtClean="0">
                <a:solidFill>
                  <a:srgbClr val="4182EC"/>
                </a:solidFill>
                <a:latin typeface="Arial" panose="020B0604020202020204"/>
              </a:rPr>
              <a:t>.</a:t>
            </a:r>
            <a:endParaRPr lang="en-US" sz="3100" dirty="0">
              <a:solidFill>
                <a:srgbClr val="4182EC"/>
              </a:solidFill>
              <a:latin typeface="Arial" panose="020B0604020202020204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33609" y="6393656"/>
            <a:ext cx="184548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500" dirty="0">
                <a:latin typeface="Georgia" panose="02040502050405020303"/>
              </a:rPr>
              <a:t>10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452" y="1672828"/>
            <a:ext cx="4423173" cy="43874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3875" y="744141"/>
            <a:ext cx="1738313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endParaRPr lang="en-US" sz="4000" b="1" spc="-125" dirty="0">
              <a:solidFill>
                <a:srgbClr val="F95622"/>
              </a:solidFill>
              <a:latin typeface="Georgia" panose="02040502050405020303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04937" y="1559719"/>
            <a:ext cx="1166813" cy="2619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2100" dirty="0" smtClean="0">
                <a:latin typeface="Arial" panose="020B0604020202020204"/>
              </a:rPr>
              <a:t>OFDM  </a:t>
            </a:r>
            <a:r>
              <a:rPr lang="en-US" sz="2100" dirty="0" err="1">
                <a:latin typeface="Arial" panose="020B0604020202020204"/>
              </a:rPr>
              <a:t>Tx</a:t>
            </a:r>
            <a:endParaRPr lang="en-US" sz="2100" dirty="0">
              <a:latin typeface="Arial" panose="020B060402020202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10890" y="3482577"/>
            <a:ext cx="1827610" cy="25598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2100" dirty="0" smtClean="0">
                <a:latin typeface="Arial" panose="020B0604020202020204"/>
              </a:rPr>
              <a:t>FBMC  </a:t>
            </a:r>
            <a:r>
              <a:rPr lang="en-US" sz="2100" dirty="0" err="1" smtClean="0">
                <a:latin typeface="Arial" panose="020B0604020202020204"/>
              </a:rPr>
              <a:t>Tx</a:t>
            </a:r>
            <a:endParaRPr lang="en-US" sz="2100" dirty="0">
              <a:latin typeface="Arial" panose="020B0604020202020204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77188" y="2089546"/>
            <a:ext cx="1208484" cy="2619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900" dirty="0">
                <a:latin typeface="Georgia" panose="02040502050405020303"/>
              </a:rPr>
              <a:t>*• channel</a:t>
            </a:r>
          </a:p>
        </p:txBody>
      </p:sp>
      <p:sp>
        <p:nvSpPr>
          <p:cNvPr id="7" name="Rectangle 6"/>
          <p:cNvSpPr/>
          <p:nvPr/>
        </p:nvSpPr>
        <p:spPr>
          <a:xfrm>
            <a:off x="7816453" y="4792265"/>
            <a:ext cx="1190625" cy="2619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900" dirty="0">
                <a:latin typeface="Georgia" panose="02040502050405020303"/>
              </a:rPr>
              <a:t>♦ channel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81234" y="6399609"/>
            <a:ext cx="136923" cy="16073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8740" y="315121"/>
            <a:ext cx="1120481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/>
              <a:t>The difference with OFDM is that, </a:t>
            </a:r>
            <a:r>
              <a:rPr lang="en-US" sz="3200" dirty="0">
                <a:solidFill>
                  <a:srgbClr val="FF0000"/>
                </a:solidFill>
              </a:rPr>
              <a:t>FBMC does not have a CP </a:t>
            </a:r>
            <a:r>
              <a:rPr lang="en-US" sz="3200" dirty="0"/>
              <a:t>(Cyclic Prefix) which is a </a:t>
            </a:r>
            <a:r>
              <a:rPr lang="en-US" sz="3200" dirty="0">
                <a:solidFill>
                  <a:srgbClr val="FF0000"/>
                </a:solidFill>
              </a:rPr>
              <a:t>better use of spectrum</a:t>
            </a:r>
            <a:r>
              <a:rPr lang="en-US" sz="3200" dirty="0"/>
              <a:t>. On the other hand, </a:t>
            </a:r>
            <a:r>
              <a:rPr lang="en-US" sz="3200" dirty="0">
                <a:solidFill>
                  <a:srgbClr val="FF0000"/>
                </a:solidFill>
              </a:rPr>
              <a:t>it is susceptible to ISI </a:t>
            </a:r>
            <a:r>
              <a:rPr lang="en-US" sz="3200" dirty="0"/>
              <a:t>(Inter Symbol Interference) due to the absence of GI (Guard Interval) when transmitted over wireless </a:t>
            </a:r>
            <a:r>
              <a:rPr lang="en-US" sz="3200" dirty="0" smtClean="0"/>
              <a:t>channel</a:t>
            </a:r>
          </a:p>
          <a:p>
            <a:pPr algn="just"/>
            <a:r>
              <a:rPr lang="en-US" sz="3200" dirty="0" smtClean="0"/>
              <a:t>FBMC </a:t>
            </a:r>
            <a:r>
              <a:rPr lang="en-US" sz="3200" dirty="0"/>
              <a:t>uses prototype filters to shape the out of band emission to lower the interference.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There is a concept of FBMC-OQAM (sometimes referred as staggered </a:t>
            </a:r>
            <a:r>
              <a:rPr lang="en-US" sz="3200" dirty="0" err="1"/>
              <a:t>multitone</a:t>
            </a:r>
            <a:r>
              <a:rPr lang="en-US" sz="3200" dirty="0"/>
              <a:t> or SMT), where the input signal is first converted to QAM symbols and further processed into OQAM </a:t>
            </a:r>
            <a:r>
              <a:rPr lang="en-US" sz="3200" dirty="0" smtClean="0"/>
              <a:t>symbols.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7" y="2440782"/>
            <a:ext cx="3935016" cy="15835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078" y="4464844"/>
            <a:ext cx="3226594" cy="1702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875" y="744141"/>
            <a:ext cx="1738313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FBMC</a:t>
            </a:r>
          </a:p>
        </p:txBody>
      </p:sp>
      <p:sp>
        <p:nvSpPr>
          <p:cNvPr id="5" name="Rectangle 4"/>
          <p:cNvSpPr/>
          <p:nvPr/>
        </p:nvSpPr>
        <p:spPr>
          <a:xfrm>
            <a:off x="678657" y="1738312"/>
            <a:ext cx="5018484" cy="2619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2100" dirty="0">
                <a:latin typeface="Arial" panose="020B0604020202020204"/>
              </a:rPr>
              <a:t>• SIMPLE TWO BAND FILTER BANK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d frequency localization&#10;9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06" y="295784"/>
            <a:ext cx="9880979" cy="63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141" y="660797"/>
            <a:ext cx="6322219" cy="958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546" y="2226469"/>
            <a:ext cx="5405438" cy="38695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61359" y="315516"/>
            <a:ext cx="1291829" cy="172641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solidFill>
                  <a:srgbClr val="202C67"/>
                </a:solidFill>
                <a:latin typeface="Arial" panose="020B0604020202020204"/>
              </a:rPr>
              <a:t>FBMC Transmitter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23876" y="744141"/>
            <a:ext cx="2613421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FBMC </a:t>
            </a:r>
            <a:r>
              <a:rPr lang="en-US" sz="4000" b="1" spc="-125" dirty="0" err="1">
                <a:solidFill>
                  <a:srgbClr val="F95622"/>
                </a:solidFill>
                <a:latin typeface="Georgia" panose="02040502050405020303"/>
              </a:rPr>
              <a:t>Tx</a:t>
            </a:r>
            <a:endParaRPr lang="en-US" sz="4000" b="1" spc="-125" dirty="0">
              <a:solidFill>
                <a:srgbClr val="F95622"/>
              </a:solidFill>
              <a:latin typeface="Georgia" panose="02040502050405020303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1234" y="964406"/>
            <a:ext cx="351235" cy="357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Aft>
                <a:spcPts val="265"/>
              </a:spcAft>
            </a:pPr>
            <a:r>
              <a:rPr lang="en-US" sz="1100" dirty="0">
                <a:solidFill>
                  <a:srgbClr val="202C67"/>
                </a:solidFill>
                <a:latin typeface="Arial" panose="020B0604020202020204"/>
              </a:rPr>
              <a:t>Data</a:t>
            </a:r>
          </a:p>
          <a:p>
            <a:r>
              <a:rPr lang="en-US" sz="1100" dirty="0">
                <a:solidFill>
                  <a:srgbClr val="202C67"/>
                </a:solidFill>
                <a:latin typeface="Arial" panose="020B0604020202020204"/>
              </a:rPr>
              <a:t>Bits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0941844" y="1012031"/>
            <a:ext cx="607219" cy="3571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spcAft>
                <a:spcPts val="265"/>
              </a:spcAft>
            </a:pPr>
            <a:r>
              <a:rPr lang="en-US" sz="1100" dirty="0">
                <a:solidFill>
                  <a:srgbClr val="202C67"/>
                </a:solidFill>
                <a:latin typeface="Arial" panose="020B0604020202020204"/>
              </a:rPr>
              <a:t>To</a:t>
            </a:r>
          </a:p>
          <a:p>
            <a:r>
              <a:rPr lang="en-US" sz="1100" dirty="0">
                <a:solidFill>
                  <a:srgbClr val="202C67"/>
                </a:solidFill>
                <a:latin typeface="Arial" panose="020B0604020202020204"/>
              </a:rPr>
              <a:t>Channel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78657" y="1738312"/>
            <a:ext cx="3851671" cy="26193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2100" dirty="0">
                <a:latin typeface="Arial" panose="020B0604020202020204"/>
              </a:rPr>
              <a:t>• SYNTHESIS FILTERBANK</a:t>
            </a:r>
          </a:p>
        </p:txBody>
      </p:sp>
      <p:sp>
        <p:nvSpPr>
          <p:cNvPr id="9" name="Rectangle 8"/>
          <p:cNvSpPr/>
          <p:nvPr/>
        </p:nvSpPr>
        <p:spPr>
          <a:xfrm>
            <a:off x="11745516" y="6393656"/>
            <a:ext cx="172641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62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881" y="5469924"/>
            <a:ext cx="10515600" cy="104620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sz="3200" b="1" dirty="0" smtClean="0">
                <a:solidFill>
                  <a:srgbClr val="FF0000"/>
                </a:solidFill>
              </a:rPr>
              <a:t>** OFDM uses </a:t>
            </a:r>
            <a:r>
              <a:rPr lang="en-IN" sz="3200" b="1" dirty="0" smtClean="0">
                <a:solidFill>
                  <a:srgbClr val="0070C0"/>
                </a:solidFill>
              </a:rPr>
              <a:t>DENSE SPECTRUM   </a:t>
            </a:r>
            <a:r>
              <a:rPr lang="en-IN" sz="3200" b="1" dirty="0" smtClean="0">
                <a:solidFill>
                  <a:srgbClr val="FF0000"/>
                </a:solidFill>
              </a:rPr>
              <a:t>and Improves </a:t>
            </a:r>
            <a:r>
              <a:rPr lang="en-IN" sz="3200" b="1" dirty="0" smtClean="0">
                <a:solidFill>
                  <a:srgbClr val="0070C0"/>
                </a:solidFill>
              </a:rPr>
              <a:t>Spectral Efficiency</a:t>
            </a:r>
            <a:br>
              <a:rPr lang="en-IN" sz="3200" b="1" dirty="0" smtClean="0">
                <a:solidFill>
                  <a:srgbClr val="0070C0"/>
                </a:solidFill>
              </a:rPr>
            </a:br>
            <a:r>
              <a:rPr lang="en-IN" sz="3200" b="1" dirty="0" smtClean="0">
                <a:solidFill>
                  <a:srgbClr val="0070C0"/>
                </a:solidFill>
              </a:rPr>
              <a:t>* Please Remember  ‘FDM Vs. </a:t>
            </a:r>
            <a:r>
              <a:rPr lang="en-IN" sz="3200" b="1" dirty="0" smtClean="0">
                <a:solidFill>
                  <a:srgbClr val="FF0000"/>
                </a:solidFill>
              </a:rPr>
              <a:t>O</a:t>
            </a:r>
            <a:r>
              <a:rPr lang="en-IN" sz="3200" b="1" dirty="0" smtClean="0">
                <a:solidFill>
                  <a:srgbClr val="0070C0"/>
                </a:solidFill>
              </a:rPr>
              <a:t>FDM ’</a:t>
            </a:r>
            <a:endParaRPr lang="en-IN" sz="3200" b="1" dirty="0">
              <a:solidFill>
                <a:srgbClr val="0070C0"/>
              </a:solidFill>
            </a:endParaRPr>
          </a:p>
        </p:txBody>
      </p:sp>
      <p:sp>
        <p:nvSpPr>
          <p:cNvPr id="7" name="Title 1"/>
          <p:cNvSpPr txBox="1"/>
          <p:nvPr/>
        </p:nvSpPr>
        <p:spPr>
          <a:xfrm>
            <a:off x="829962" y="109753"/>
            <a:ext cx="10515600" cy="4751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What is OFDM?   Radio Carrier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8778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685800"/>
            <a:ext cx="11410950" cy="4957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922" y="744141"/>
            <a:ext cx="4554141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 VS FBMC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339452" y="1815702"/>
          <a:ext cx="9673828" cy="4226717"/>
        </p:xfrm>
        <a:graphic>
          <a:graphicData uri="http://schemas.openxmlformats.org/drawingml/2006/table">
            <a:tbl>
              <a:tblPr/>
              <a:tblGrid>
                <a:gridCol w="4833938"/>
                <a:gridCol w="4839890"/>
              </a:tblGrid>
              <a:tr h="619125">
                <a:tc>
                  <a:txBody>
                    <a:bodyPr/>
                    <a:lstStyle/>
                    <a:p>
                      <a:pPr indent="0" algn="ctr"/>
                      <a:r>
                        <a:rPr lang="en-US" sz="2900" spc="-150">
                          <a:solidFill>
                            <a:srgbClr val="F95622"/>
                          </a:solidFill>
                          <a:latin typeface="FrankRuehl"/>
                        </a:rPr>
                        <a:t>OFDM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indent="0" algn="ctr"/>
                      <a:r>
                        <a:rPr lang="en-US" sz="2900" spc="-150">
                          <a:solidFill>
                            <a:srgbClr val="F95622"/>
                          </a:solidFill>
                          <a:latin typeface="FrankRuehl"/>
                        </a:rPr>
                        <a:t>FBMC</a:t>
                      </a:r>
                    </a:p>
                  </a:txBody>
                  <a:tcPr marL="0" marR="0" marT="0" marB="0"/>
                </a:tc>
              </a:tr>
              <a:tr h="898921">
                <a:tc>
                  <a:txBody>
                    <a:bodyPr/>
                    <a:lstStyle/>
                    <a:p>
                      <a:pPr marL="114300" marR="444500" indent="0">
                        <a:lnSpc>
                          <a:spcPts val="202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Multicarrier system where data is broken into many orthogonal subcarrier streams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0" indent="0">
                        <a:lnSpc>
                          <a:spcPts val="202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Multicarrier system based on filter banks at the Tx and Rx. Main Contender for 5G</a:t>
                      </a:r>
                    </a:p>
                  </a:txBody>
                  <a:tcPr marL="0" marR="0" marT="0" marB="0" anchor="ctr"/>
                </a:tc>
              </a:tr>
              <a:tr h="898921">
                <a:tc>
                  <a:txBody>
                    <a:bodyPr/>
                    <a:lstStyle/>
                    <a:p>
                      <a:pPr marL="114300" marR="444500" indent="0">
                        <a:lnSpc>
                          <a:spcPts val="2100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CP extension required and therefore reduces Bandwidth (BW) efficiency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Not required and hence conserves BW</a:t>
                      </a:r>
                    </a:p>
                  </a:txBody>
                  <a:tcPr marL="0" marR="0" marT="0" marB="0"/>
                </a:tc>
              </a:tr>
              <a:tr h="571500">
                <a:tc>
                  <a:txBody>
                    <a:bodyPr/>
                    <a:lstStyle/>
                    <a:p>
                      <a:pPr marL="1143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Large sidelobes in frequency sprectrum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Smaller and sharper sidelobes than ofdm</a:t>
                      </a:r>
                    </a:p>
                  </a:txBody>
                  <a:tcPr marL="0" marR="0" marT="0" marB="0" anchor="ctr"/>
                </a:tc>
              </a:tr>
              <a:tr h="1238250">
                <a:tc>
                  <a:txBody>
                    <a:bodyPr/>
                    <a:lstStyle/>
                    <a:p>
                      <a:pPr marL="114300" indent="0">
                        <a:lnSpc>
                          <a:spcPts val="206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Multiple access interference (MAI) cancellation should be performed at the receiver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1600" indent="0">
                        <a:lnSpc>
                          <a:spcPts val="206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MAI is suppressed due to the excellent frequency localization of the subcarriers in FBMC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1733609" y="6393656"/>
            <a:ext cx="190500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922" y="744141"/>
            <a:ext cx="4554141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OFDM VS FBMC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196577" y="1613296"/>
          <a:ext cx="9655968" cy="4548188"/>
        </p:xfrm>
        <a:graphic>
          <a:graphicData uri="http://schemas.openxmlformats.org/drawingml/2006/table">
            <a:tbl>
              <a:tblPr/>
              <a:tblGrid>
                <a:gridCol w="4827984"/>
                <a:gridCol w="4827984"/>
              </a:tblGrid>
              <a:tr h="619125">
                <a:tc>
                  <a:txBody>
                    <a:bodyPr/>
                    <a:lstStyle/>
                    <a:p>
                      <a:pPr indent="0" algn="ctr"/>
                      <a:r>
                        <a:rPr lang="en-US" sz="2900" spc="-150">
                          <a:solidFill>
                            <a:srgbClr val="F95622"/>
                          </a:solidFill>
                          <a:latin typeface="FrankRuehl"/>
                        </a:rPr>
                        <a:t>OFDM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0" algn="ctr"/>
                      <a:r>
                        <a:rPr lang="en-US" sz="2900" spc="-150">
                          <a:solidFill>
                            <a:srgbClr val="F95622"/>
                          </a:solidFill>
                          <a:latin typeface="FrankRuehl"/>
                        </a:rPr>
                        <a:t>FBMC</a:t>
                      </a:r>
                    </a:p>
                  </a:txBody>
                  <a:tcPr marL="0" marR="0" marT="0" marB="0"/>
                </a:tc>
              </a:tr>
              <a:tr h="892969">
                <a:tc>
                  <a:txBody>
                    <a:bodyPr/>
                    <a:lstStyle/>
                    <a:p>
                      <a:pPr marL="114300" indent="0">
                        <a:lnSpc>
                          <a:spcPts val="202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High flexibility while adopting MIMO techniques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FBMC is less flexible for MIMO</a:t>
                      </a:r>
                    </a:p>
                  </a:txBody>
                  <a:tcPr marL="0" marR="0" marT="0" marB="0"/>
                </a:tc>
              </a:tr>
              <a:tr h="1226344">
                <a:tc>
                  <a:txBody>
                    <a:bodyPr/>
                    <a:lstStyle/>
                    <a:p>
                      <a:pPr marL="114300" marR="330200" indent="0">
                        <a:lnSpc>
                          <a:spcPts val="206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Degraded spectrum sensing performance due to the spectral leakage in OFDM signals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High spectrum sensing resolution in FBMC</a:t>
                      </a:r>
                    </a:p>
                  </a:txBody>
                  <a:tcPr marL="0" marR="0" marT="0" marB="0"/>
                </a:tc>
              </a:tr>
              <a:tr h="571500">
                <a:tc>
                  <a:txBody>
                    <a:bodyPr/>
                    <a:lstStyle/>
                    <a:p>
                      <a:pPr marL="1143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OFDM is Less complex in implementation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4300" indent="0"/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Quite complex to implement</a:t>
                      </a:r>
                    </a:p>
                  </a:txBody>
                  <a:tcPr marL="0" marR="0" marT="0" marB="0" anchor="ctr"/>
                </a:tc>
              </a:tr>
              <a:tr h="1238250">
                <a:tc>
                  <a:txBody>
                    <a:bodyPr/>
                    <a:lstStyle/>
                    <a:p>
                      <a:pPr marL="114300" indent="0">
                        <a:lnSpc>
                          <a:spcPts val="2100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Highly sensitive to the carrier frequency offset in OFDM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 indent="0">
                        <a:lnSpc>
                          <a:spcPts val="2065"/>
                        </a:lnSpc>
                      </a:pPr>
                      <a:r>
                        <a:rPr lang="en-US" sz="1600">
                          <a:solidFill>
                            <a:srgbClr val="5182CE"/>
                          </a:solidFill>
                          <a:latin typeface="Arial" panose="020B0604020202020204"/>
                        </a:rPr>
                        <a:t>Less sensitive and hence performs significantly with the increase of the user mobility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921" y="744141"/>
            <a:ext cx="2994423" cy="464344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>
              <a:spcAft>
                <a:spcPts val="2890"/>
              </a:spcAft>
            </a:pPr>
            <a:r>
              <a:rPr lang="en-US" sz="4000" b="1" spc="-125" dirty="0">
                <a:solidFill>
                  <a:srgbClr val="F95622"/>
                </a:solidFill>
                <a:latin typeface="Georgia" panose="02040502050405020303"/>
              </a:rPr>
              <a:t>Conclusion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78656" y="1738313"/>
            <a:ext cx="10977563" cy="200025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474345" indent="-444500">
              <a:lnSpc>
                <a:spcPts val="3280"/>
              </a:lnSpc>
              <a:spcBef>
                <a:spcPts val="2890"/>
              </a:spcBef>
              <a:spcAft>
                <a:spcPts val="2100"/>
              </a:spcAft>
            </a:pPr>
            <a:r>
              <a:rPr lang="en-US" sz="2100" dirty="0">
                <a:latin typeface="Arial" panose="020B0604020202020204"/>
              </a:rPr>
              <a:t>•    FBMC is considered advantageous in comparison to OFDM by offering higher spectral efficiency.</a:t>
            </a:r>
          </a:p>
          <a:p>
            <a:pPr marL="474345" indent="-444500">
              <a:lnSpc>
                <a:spcPts val="3280"/>
              </a:lnSpc>
            </a:pPr>
            <a:r>
              <a:rPr lang="en-US" sz="2100" dirty="0">
                <a:latin typeface="Arial" panose="020B0604020202020204"/>
              </a:rPr>
              <a:t>•    Due to the per subcarrier filtering, it incurs a larger filter delay and also requires OQAM processing, which requires modifications for MIMO processing.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733609" y="6393656"/>
            <a:ext cx="190500" cy="166688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en-US" sz="1100" dirty="0">
                <a:latin typeface="Arial" panose="020B0604020202020204"/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962" y="109753"/>
            <a:ext cx="10515600" cy="475134"/>
          </a:xfrm>
        </p:spPr>
        <p:txBody>
          <a:bodyPr rtlCol="0">
            <a:noAutofit/>
          </a:bodyPr>
          <a:lstStyle/>
          <a:p>
            <a:pPr algn="ctr">
              <a:defRPr/>
            </a:pPr>
            <a:r>
              <a:rPr lang="en-US" sz="3200" cap="all" dirty="0">
                <a:solidFill>
                  <a:srgbClr val="FF0000"/>
                </a:solidFill>
              </a:rPr>
              <a:t>What is OFDM</a:t>
            </a:r>
            <a:r>
              <a:rPr lang="en-US" sz="3200" cap="all" dirty="0" smtClean="0">
                <a:solidFill>
                  <a:srgbClr val="FF0000"/>
                </a:solidFill>
              </a:rPr>
              <a:t>?</a:t>
            </a:r>
            <a:endParaRPr lang="en-IN" sz="3200" b="1" dirty="0">
              <a:solidFill>
                <a:srgbClr val="FF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16" y="558028"/>
            <a:ext cx="2371725" cy="192405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84" y="610320"/>
            <a:ext cx="3258355" cy="238001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85195" y="1406698"/>
            <a:ext cx="732083" cy="180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169772" y="2504302"/>
            <a:ext cx="274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 </a:t>
            </a:r>
            <a:r>
              <a:rPr lang="en-US" dirty="0" smtClean="0">
                <a:solidFill>
                  <a:srgbClr val="FF0000"/>
                </a:solidFill>
              </a:rPr>
              <a:t>NATURAL</a:t>
            </a:r>
            <a:r>
              <a:rPr lang="en-US" dirty="0" smtClean="0"/>
              <a:t> CARRIER 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441093" y="3109784"/>
            <a:ext cx="3107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 </a:t>
            </a:r>
            <a:r>
              <a:rPr lang="en-US" dirty="0" smtClean="0">
                <a:solidFill>
                  <a:srgbClr val="FF0000"/>
                </a:solidFill>
              </a:rPr>
              <a:t>NATURAL </a:t>
            </a:r>
            <a:r>
              <a:rPr lang="en-US" dirty="0" smtClean="0"/>
              <a:t>  CARRIER 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4048" y="3263857"/>
            <a:ext cx="260985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547816" y="4617309"/>
            <a:ext cx="3507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  </a:t>
            </a:r>
            <a:r>
              <a:rPr lang="en-US" dirty="0" smtClean="0">
                <a:solidFill>
                  <a:srgbClr val="FF0000"/>
                </a:solidFill>
              </a:rPr>
              <a:t>ELECTRONIC </a:t>
            </a:r>
            <a:r>
              <a:rPr lang="en-US" dirty="0" smtClean="0"/>
              <a:t> CARRIER for  </a:t>
            </a:r>
          </a:p>
          <a:p>
            <a:r>
              <a:rPr lang="en-US" dirty="0" smtClean="0"/>
              <a:t>3G Mobile or FM RADIO  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0862" y="3484604"/>
            <a:ext cx="6597225" cy="1325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4817278" y="4894308"/>
            <a:ext cx="711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MULTIPLE  </a:t>
            </a:r>
            <a:r>
              <a:rPr lang="en-US" dirty="0" smtClean="0">
                <a:solidFill>
                  <a:srgbClr val="FF0000"/>
                </a:solidFill>
              </a:rPr>
              <a:t>ELECTRONIC  </a:t>
            </a:r>
            <a:r>
              <a:rPr lang="en-US" dirty="0" smtClean="0"/>
              <a:t>  CARRIER  ( OFDM)  for 4G/5GMobile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474520" y="6378833"/>
            <a:ext cx="287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</a:t>
            </a:r>
            <a:r>
              <a:rPr lang="en-US" dirty="0" err="1" smtClean="0"/>
              <a:t>fc</a:t>
            </a:r>
            <a:r>
              <a:rPr lang="en-US" dirty="0" smtClean="0"/>
              <a:t>  is the  RADIO CARRIER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1276" y="205946"/>
            <a:ext cx="11656539" cy="647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038" y="214185"/>
            <a:ext cx="11656540" cy="641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>
                <a:solidFill>
                  <a:srgbClr val="FF0000"/>
                </a:solidFill>
              </a:rPr>
              <a:t>Orthogonal</a:t>
            </a:r>
            <a:r>
              <a:rPr lang="en-IN" b="1" dirty="0"/>
              <a:t> </a:t>
            </a:r>
            <a:r>
              <a:rPr lang="en-IN" b="1" dirty="0">
                <a:solidFill>
                  <a:srgbClr val="0000FF"/>
                </a:solidFill>
              </a:rPr>
              <a:t>Frequency Division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OFDM is a digital transmission technique which is capable of achieving high spectral efficiency in </a:t>
            </a:r>
            <a:r>
              <a:rPr lang="en-US" dirty="0" smtClean="0">
                <a:solidFill>
                  <a:srgbClr val="FF0000"/>
                </a:solidFill>
              </a:rPr>
              <a:t>multipath fading channels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OFDM splits the available spectrum into a number of narrowband transmission channels known as </a:t>
            </a:r>
            <a:r>
              <a:rPr lang="en-US" dirty="0" smtClean="0">
                <a:solidFill>
                  <a:srgbClr val="FF0000"/>
                </a:solidFill>
              </a:rPr>
              <a:t>subcarriers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The data to be transmitted is </a:t>
            </a:r>
            <a:r>
              <a:rPr lang="en-US" dirty="0" smtClean="0">
                <a:solidFill>
                  <a:srgbClr val="FF0000"/>
                </a:solidFill>
              </a:rPr>
              <a:t>distributed across all of the subcarriers </a:t>
            </a:r>
            <a:r>
              <a:rPr lang="en-US" dirty="0" smtClean="0">
                <a:solidFill>
                  <a:srgbClr val="00B050"/>
                </a:solidFill>
              </a:rPr>
              <a:t>for transmission.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00B050"/>
                </a:solidFill>
              </a:rPr>
              <a:t>At the receiver, the data streams received on all subcarriers are merged together </a:t>
            </a:r>
            <a:r>
              <a:rPr lang="en-US" dirty="0" smtClean="0">
                <a:solidFill>
                  <a:srgbClr val="FF0000"/>
                </a:solidFill>
              </a:rPr>
              <a:t>to form a single data stream</a:t>
            </a:r>
            <a:r>
              <a:rPr lang="en-US" dirty="0" smtClean="0">
                <a:solidFill>
                  <a:srgbClr val="00B050"/>
                </a:solidFill>
              </a:rPr>
              <a:t>.</a:t>
            </a:r>
            <a:endParaRPr lang="en-US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Multipath </a:t>
            </a:r>
            <a:r>
              <a:rPr lang="en-US" dirty="0">
                <a:solidFill>
                  <a:srgbClr val="FF0000"/>
                </a:solidFill>
              </a:rPr>
              <a:t>fading channels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965200"/>
            <a:ext cx="11736746" cy="4764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1083</Words>
  <Application>Microsoft Office PowerPoint</Application>
  <PresentationFormat>Widescreen</PresentationFormat>
  <Paragraphs>160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Franklin Gothic Book</vt:lpstr>
      <vt:lpstr>FrankRuehl</vt:lpstr>
      <vt:lpstr>Georgia</vt:lpstr>
      <vt:lpstr>Perpetua</vt:lpstr>
      <vt:lpstr>Wingdings</vt:lpstr>
      <vt:lpstr>Wingdings 2</vt:lpstr>
      <vt:lpstr>Equity</vt:lpstr>
      <vt:lpstr>PowerPoint Presentation</vt:lpstr>
      <vt:lpstr>5G Waveform :   1. OFDM ( Orthogonal Frequency Division Multiplexing)  2. FBMC (Filter Bank Multi Carrier)  </vt:lpstr>
      <vt:lpstr>Outline of The Presentation</vt:lpstr>
      <vt:lpstr>** OFDM uses DENSE SPECTRUM   and Improves Spectral Efficiency * Please Remember  ‘FDM Vs. OFDM ’</vt:lpstr>
      <vt:lpstr>What is OFDM?</vt:lpstr>
      <vt:lpstr>PowerPoint Presentation</vt:lpstr>
      <vt:lpstr>PowerPoint Presentation</vt:lpstr>
      <vt:lpstr>Orthogonal Frequency Division Multiplexing</vt:lpstr>
      <vt:lpstr>Multipath fading channels</vt:lpstr>
      <vt:lpstr>Frequency Selective Fading</vt:lpstr>
      <vt:lpstr>PowerPoint Presentation</vt:lpstr>
      <vt:lpstr>PowerPoint Presentation</vt:lpstr>
      <vt:lpstr>PowerPoint Presentation</vt:lpstr>
      <vt:lpstr>PowerPoint Presentation</vt:lpstr>
      <vt:lpstr>Orthogonal Subcarriers</vt:lpstr>
      <vt:lpstr>PowerPoint Presentation</vt:lpstr>
      <vt:lpstr>PowerPoint Presentation</vt:lpstr>
      <vt:lpstr>PowerPoint Presentation</vt:lpstr>
      <vt:lpstr>Spectral Efficiency</vt:lpstr>
      <vt:lpstr>PowerPoint Presentation</vt:lpstr>
      <vt:lpstr>OFDM Tx-RX Block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in workplace</dc:title>
  <dc:creator>Director [SMIT]</dc:creator>
  <cp:lastModifiedBy>HP</cp:lastModifiedBy>
  <cp:revision>3206</cp:revision>
  <dcterms:created xsi:type="dcterms:W3CDTF">2021-05-27T04:26:00Z</dcterms:created>
  <dcterms:modified xsi:type="dcterms:W3CDTF">2025-04-11T10:10:32Z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0x01010030B3B39089B46C419FA0B6DECB5E5832</vt:lpwstr>
  </property>
  <property fmtid="{D5CDD505-2E9C-101B-9397-08002B2CF9AE}" pid="3" name="ICV">
    <vt:lpwstr>ED7225B9666A4B8995D7B0A518CFA93A_13</vt:lpwstr>
  </property>
  <property fmtid="{D5CDD505-2E9C-101B-9397-08002B2CF9AE}" pid="4" name="KSOProductBuildVer">
    <vt:lpwstr>1033-12.2.0.20782</vt:lpwstr>
  </property>
</Properties>
</file>